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5143500" type="screen16x9"/>
  <p:notesSz cx="6858000" cy="9144000"/>
  <p:embeddedFontLst>
    <p:embeddedFont>
      <p:font typeface="PT Sans Narrow" panose="020B0604020202020204" charset="0"/>
      <p:regular r:id="rId29"/>
      <p:bold r:id="rId30"/>
    </p:embeddedFont>
    <p:embeddedFont>
      <p:font typeface="Open Sans" panose="020B060402020202020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difference between investing and spending.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d548cefeb5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d548cefeb5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d548cefeb5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d548cefeb5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d548cefeb5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d548cefeb5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Offsets earlier spending overage from general fund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d548cefeb5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d548cefeb5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d55eaea534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d55eaea534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d55eaea534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d55eaea534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d55eaea534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d55eaea534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phrasing is how Dr. Malloy wants to “articulate the challenge clearly”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d55eaea534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d55eaea534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d55eaea534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d55eaea534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d548cefeb5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d548cefeb5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d591c0812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d591c0812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d548cefeb5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d548cefeb5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d548cefeb5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d548cefeb5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d548cefeb5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d548cefeb5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d548cefeb5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d548cefeb5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d548cefeb5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d548cefeb5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d135bbe57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d135bbe57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d55eaea534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d55eaea534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d591c08126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d591c08126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d591c08126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d591c08126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d591c08126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d591c08126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d548cefeb5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d548cefeb5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d591c08126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d591c08126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d548cefeb5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d548cefeb5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d548cefeb5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d548cefeb5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RVUSD Money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rgbClr val="004B87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rgbClr val="004B8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rgbClr val="004B87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rgbClr val="004B8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004150" y="1326831"/>
            <a:ext cx="7136700" cy="15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400"/>
              <a:buNone/>
              <a:defRPr sz="54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" name="Google Shape;21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362813" y="89850"/>
            <a:ext cx="2419376" cy="84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6" name="Google Shape;66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684348" y="392750"/>
            <a:ext cx="1775149" cy="621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/>
          <p:nvPr/>
        </p:nvSpPr>
        <p:spPr>
          <a:xfrm>
            <a:off x="0" y="2571900"/>
            <a:ext cx="9144000" cy="2571600"/>
          </a:xfrm>
          <a:prstGeom prst="rect">
            <a:avLst/>
          </a:prstGeom>
          <a:solidFill>
            <a:srgbClr val="004B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6" name="Google Shape;26;p3"/>
          <p:cNvPicPr preferRelativeResize="0"/>
          <p:nvPr/>
        </p:nvPicPr>
        <p:blipFill rotWithShape="1">
          <a:blip r:embed="rId2">
            <a:alphaModFix/>
          </a:blip>
          <a:srcRect l="-119911" t="-373972" r="-119877" b="134182"/>
          <a:stretch/>
        </p:blipFill>
        <p:spPr>
          <a:xfrm>
            <a:off x="0" y="557125"/>
            <a:ext cx="9144000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5125" y="94775"/>
            <a:ext cx="1884450" cy="65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rgbClr val="004B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ln w="76200" cap="flat" cmpd="sng">
            <a:solidFill>
              <a:srgbClr val="004B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3" name="Google Shape;3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11150" y="445025"/>
            <a:ext cx="2021152" cy="707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rgbClr val="004B87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>
            <a:spLocks noGrp="1"/>
          </p:cNvSpPr>
          <p:nvPr>
            <p:ph type="title"/>
          </p:nvPr>
        </p:nvSpPr>
        <p:spPr>
          <a:xfrm>
            <a:off x="523125" y="526350"/>
            <a:ext cx="56136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400"/>
              <a:buNone/>
              <a:defRPr sz="5400" b="0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9" name="Google Shape;49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04286" y="217875"/>
            <a:ext cx="1535426" cy="537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004B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2" name="Google Shape;52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3" name="Google Shape;53;p9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200"/>
              <a:buNone/>
              <a:defRPr sz="42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7" name="Google Shape;57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15138" y="4119963"/>
            <a:ext cx="2145926" cy="75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trop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>
            <a:spLocks noGrp="1"/>
          </p:cNvSpPr>
          <p:nvPr>
            <p:ph type="ctrTitle"/>
          </p:nvPr>
        </p:nvSpPr>
        <p:spPr>
          <a:xfrm>
            <a:off x="1004150" y="1326831"/>
            <a:ext cx="7136700" cy="15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COVID Relief Funding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SRVUSD Investing Wisely in our Students</a:t>
            </a:r>
            <a:endParaRPr sz="3000"/>
          </a:p>
        </p:txBody>
      </p:sp>
      <p:sp>
        <p:nvSpPr>
          <p:cNvPr id="74" name="Google Shape;74;p13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4B87"/>
                </a:solidFill>
              </a:rPr>
              <a:t>May 4, 2021</a:t>
            </a:r>
            <a:endParaRPr>
              <a:solidFill>
                <a:srgbClr val="004B87"/>
              </a:solidFill>
            </a:endParaRPr>
          </a:p>
        </p:txBody>
      </p:sp>
      <p:sp>
        <p:nvSpPr>
          <p:cNvPr id="75" name="Google Shape;75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000"/>
              <a:t>1</a:t>
            </a:fld>
            <a:endParaRPr sz="2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2"/>
          <p:cNvSpPr txBox="1">
            <a:spLocks noGrp="1"/>
          </p:cNvSpPr>
          <p:nvPr>
            <p:ph type="title"/>
          </p:nvPr>
        </p:nvSpPr>
        <p:spPr>
          <a:xfrm>
            <a:off x="523125" y="526350"/>
            <a:ext cx="56136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Additional One-Time COVID Funds Expected</a:t>
            </a:r>
            <a:endParaRPr sz="1800" baseline="30000">
              <a:solidFill>
                <a:schemeClr val="lt1"/>
              </a:solidFill>
            </a:endParaRPr>
          </a:p>
        </p:txBody>
      </p:sp>
      <p:sp>
        <p:nvSpPr>
          <p:cNvPr id="144" name="Google Shape;144;p22"/>
          <p:cNvSpPr txBox="1"/>
          <p:nvPr/>
        </p:nvSpPr>
        <p:spPr>
          <a:xfrm>
            <a:off x="490250" y="3452250"/>
            <a:ext cx="46263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*Pending Official Receipt and</a:t>
            </a: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Recommended Investments</a:t>
            </a: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45" name="Google Shape;145;p22"/>
          <p:cNvPicPr preferRelativeResize="0"/>
          <p:nvPr/>
        </p:nvPicPr>
        <p:blipFill rotWithShape="1">
          <a:blip r:embed="rId3">
            <a:alphaModFix/>
          </a:blip>
          <a:srcRect l="5196" r="5205"/>
          <a:stretch/>
        </p:blipFill>
        <p:spPr>
          <a:xfrm>
            <a:off x="6446975" y="1475378"/>
            <a:ext cx="2017176" cy="219275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000">
                <a:solidFill>
                  <a:schemeClr val="lt1"/>
                </a:solidFill>
              </a:rPr>
              <a:t>10</a:t>
            </a:fld>
            <a:endParaRPr sz="2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3"/>
          <p:cNvSpPr txBox="1">
            <a:spLocks noGrp="1"/>
          </p:cNvSpPr>
          <p:nvPr>
            <p:ph type="title"/>
          </p:nvPr>
        </p:nvSpPr>
        <p:spPr>
          <a:xfrm>
            <a:off x="311700" y="805450"/>
            <a:ext cx="8571300" cy="15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Federal Relief Funds +</a:t>
            </a:r>
            <a:endParaRPr sz="3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CA’s In-Person Instruction and Expanded Learning Dollars</a:t>
            </a:r>
            <a:endParaRPr sz="3000"/>
          </a:p>
        </p:txBody>
      </p:sp>
      <p:sp>
        <p:nvSpPr>
          <p:cNvPr id="152" name="Google Shape;152;p23"/>
          <p:cNvSpPr txBox="1">
            <a:spLocks noGrp="1"/>
          </p:cNvSpPr>
          <p:nvPr>
            <p:ph type="subTitle" idx="4294967295"/>
          </p:nvPr>
        </p:nvSpPr>
        <p:spPr>
          <a:xfrm>
            <a:off x="914400" y="2670975"/>
            <a:ext cx="7365900" cy="20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</a:rPr>
              <a:t>Round 3</a:t>
            </a:r>
            <a:endParaRPr sz="300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</a:rPr>
              <a:t>$31.4 million</a:t>
            </a:r>
            <a:endParaRPr sz="300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100">
                <a:solidFill>
                  <a:schemeClr val="lt1"/>
                </a:solidFill>
              </a:rPr>
              <a:t>**Anticipated**</a:t>
            </a:r>
            <a:endParaRPr sz="2100">
              <a:solidFill>
                <a:schemeClr val="lt1"/>
              </a:solidFill>
            </a:endParaRPr>
          </a:p>
        </p:txBody>
      </p:sp>
      <p:sp>
        <p:nvSpPr>
          <p:cNvPr id="153" name="Google Shape;153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000"/>
              <a:t>11</a:t>
            </a:fld>
            <a:endParaRPr sz="2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>
            <a:spLocks noGrp="1"/>
          </p:cNvSpPr>
          <p:nvPr>
            <p:ph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$30 million</a:t>
            </a:r>
            <a:endParaRPr sz="7200"/>
          </a:p>
        </p:txBody>
      </p:sp>
      <p:sp>
        <p:nvSpPr>
          <p:cNvPr id="159" name="Google Shape;159;p24"/>
          <p:cNvSpPr txBox="1">
            <a:spLocks noGrp="1"/>
          </p:cNvSpPr>
          <p:nvPr>
            <p:ph type="body" idx="1"/>
          </p:nvPr>
        </p:nvSpPr>
        <p:spPr>
          <a:xfrm>
            <a:off x="311700" y="2790775"/>
            <a:ext cx="8520600" cy="210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u="sng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4800">
                <a:solidFill>
                  <a:srgbClr val="004B87"/>
                </a:solidFill>
              </a:rPr>
              <a:t>Total Recommended Investment</a:t>
            </a:r>
            <a:endParaRPr sz="4800">
              <a:solidFill>
                <a:srgbClr val="004B87"/>
              </a:solidFill>
            </a:endParaRPr>
          </a:p>
        </p:txBody>
      </p:sp>
      <p:pic>
        <p:nvPicPr>
          <p:cNvPr id="160" name="Google Shape;160;p24"/>
          <p:cNvPicPr preferRelativeResize="0"/>
          <p:nvPr/>
        </p:nvPicPr>
        <p:blipFill rotWithShape="1">
          <a:blip r:embed="rId3">
            <a:alphaModFix/>
          </a:blip>
          <a:srcRect t="631" b="631"/>
          <a:stretch/>
        </p:blipFill>
        <p:spPr>
          <a:xfrm>
            <a:off x="7053774" y="233249"/>
            <a:ext cx="1609776" cy="10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000"/>
              <a:t>12</a:t>
            </a:fld>
            <a:endParaRPr sz="2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5"/>
          <p:cNvSpPr txBox="1">
            <a:spLocks noGrp="1"/>
          </p:cNvSpPr>
          <p:nvPr>
            <p:ph type="title"/>
          </p:nvPr>
        </p:nvSpPr>
        <p:spPr>
          <a:xfrm>
            <a:off x="311700" y="3688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Looking Forward</a:t>
            </a:r>
            <a:endParaRPr/>
          </a:p>
        </p:txBody>
      </p:sp>
      <p:sp>
        <p:nvSpPr>
          <p:cNvPr id="167" name="Google Shape;167;p25"/>
          <p:cNvSpPr txBox="1">
            <a:spLocks noGrp="1"/>
          </p:cNvSpPr>
          <p:nvPr>
            <p:ph type="body" idx="1"/>
          </p:nvPr>
        </p:nvSpPr>
        <p:spPr>
          <a:xfrm>
            <a:off x="311700" y="1243950"/>
            <a:ext cx="8605500" cy="3690000"/>
          </a:xfrm>
          <a:prstGeom prst="rect">
            <a:avLst/>
          </a:prstGeom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1"/>
                </a:solidFill>
              </a:rPr>
              <a:t>Spending Decisions to be Guided by Service to Students</a:t>
            </a:r>
            <a:endParaRPr b="1">
              <a:solidFill>
                <a:schemeClr val="accen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accent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B87"/>
              </a:buClr>
              <a:buSzPts val="1800"/>
              <a:buChar char="●"/>
            </a:pPr>
            <a:r>
              <a:rPr lang="en">
                <a:solidFill>
                  <a:srgbClr val="004B87"/>
                </a:solidFill>
              </a:rPr>
              <a:t>Thoughtful and deliberate decision-making will be essential in preserving quality programs and services</a:t>
            </a:r>
            <a:endParaRPr>
              <a:solidFill>
                <a:srgbClr val="004B87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4B87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B87"/>
              </a:buClr>
              <a:buSzPts val="1800"/>
              <a:buChar char="●"/>
            </a:pPr>
            <a:r>
              <a:rPr lang="en">
                <a:solidFill>
                  <a:srgbClr val="004B87"/>
                </a:solidFill>
              </a:rPr>
              <a:t>Stability for the sake of staff and students</a:t>
            </a:r>
            <a:endParaRPr>
              <a:solidFill>
                <a:srgbClr val="004B87"/>
              </a:solidFill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B87"/>
              </a:buClr>
              <a:buSzPts val="1400"/>
              <a:buChar char="○"/>
            </a:pPr>
            <a:r>
              <a:rPr lang="en">
                <a:solidFill>
                  <a:srgbClr val="004B87"/>
                </a:solidFill>
              </a:rPr>
              <a:t>We have to live within our means </a:t>
            </a:r>
            <a:endParaRPr>
              <a:solidFill>
                <a:srgbClr val="004B87"/>
              </a:solidFill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B87"/>
              </a:buClr>
              <a:buSzPts val="1400"/>
              <a:buChar char="○"/>
            </a:pPr>
            <a:r>
              <a:rPr lang="en">
                <a:solidFill>
                  <a:srgbClr val="004B87"/>
                </a:solidFill>
              </a:rPr>
              <a:t>We need to invest with an eye on sustainability</a:t>
            </a:r>
            <a:endParaRPr>
              <a:solidFill>
                <a:srgbClr val="004B87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4B87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accent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accent1"/>
              </a:solidFill>
            </a:endParaRPr>
          </a:p>
        </p:txBody>
      </p:sp>
      <p:sp>
        <p:nvSpPr>
          <p:cNvPr id="168" name="Google Shape;168;p25"/>
          <p:cNvSpPr txBox="1">
            <a:spLocks noGrp="1"/>
          </p:cNvSpPr>
          <p:nvPr>
            <p:ph type="sldNum" idx="12"/>
          </p:nvPr>
        </p:nvSpPr>
        <p:spPr>
          <a:xfrm>
            <a:off x="8283608" y="454034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000"/>
              <a:t>13</a:t>
            </a:fld>
            <a:endParaRPr sz="2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6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Practical Reality</a:t>
            </a:r>
            <a:endParaRPr/>
          </a:p>
        </p:txBody>
      </p:sp>
      <p:sp>
        <p:nvSpPr>
          <p:cNvPr id="174" name="Google Shape;174;p26"/>
          <p:cNvSpPr txBox="1">
            <a:spLocks noGrp="1"/>
          </p:cNvSpPr>
          <p:nvPr>
            <p:ph type="body" idx="2"/>
          </p:nvPr>
        </p:nvSpPr>
        <p:spPr>
          <a:xfrm>
            <a:off x="4783150" y="155425"/>
            <a:ext cx="4175700" cy="46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Though we hear about large amounts of money being given to schools…</a:t>
            </a:r>
            <a:endParaRPr sz="1600"/>
          </a:p>
          <a:p>
            <a:pPr marL="457200" lvl="0" indent="-330200" algn="l" rtl="0"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Dollars tend to be allocated in accordance with state prioritization of </a:t>
            </a:r>
            <a:r>
              <a:rPr lang="en" sz="1600" b="1">
                <a:solidFill>
                  <a:schemeClr val="accent1"/>
                </a:solidFill>
              </a:rPr>
              <a:t>students with greater needs</a:t>
            </a:r>
            <a:endParaRPr sz="1600" b="1">
              <a:solidFill>
                <a:schemeClr val="accent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Foster children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Socioeconomically Disadvantaged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Homeless Youth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English Language Learners</a:t>
            </a:r>
            <a:endParaRPr sz="1000"/>
          </a:p>
          <a:p>
            <a:pPr marL="9144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000"/>
          </a:p>
          <a:p>
            <a:pPr marL="457200" lvl="0" indent="-330200" algn="l" rtl="0"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SRVUSD has lower pupil counts in these categories and therefore </a:t>
            </a:r>
            <a:r>
              <a:rPr lang="en" sz="1600" b="1">
                <a:solidFill>
                  <a:schemeClr val="accent1"/>
                </a:solidFill>
              </a:rPr>
              <a:t>gets less money</a:t>
            </a:r>
            <a:r>
              <a:rPr lang="en" sz="1600"/>
              <a:t> than other districts of the same size</a:t>
            </a:r>
            <a:endParaRPr sz="16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75" name="Google Shape;175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000"/>
              <a:t>14</a:t>
            </a:fld>
            <a:endParaRPr sz="2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7"/>
          <p:cNvSpPr txBox="1">
            <a:spLocks noGrp="1"/>
          </p:cNvSpPr>
          <p:nvPr>
            <p:ph type="title"/>
          </p:nvPr>
        </p:nvSpPr>
        <p:spPr>
          <a:xfrm>
            <a:off x="258450" y="1540075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Know What Works for Students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7"/>
          <p:cNvSpPr txBox="1">
            <a:spLocks noGrp="1"/>
          </p:cNvSpPr>
          <p:nvPr>
            <p:ph type="body" idx="2"/>
          </p:nvPr>
        </p:nvSpPr>
        <p:spPr>
          <a:xfrm>
            <a:off x="4761975" y="197825"/>
            <a:ext cx="4182600" cy="418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457200" lvl="0" indent="-330200" algn="l" rtl="0"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Our </a:t>
            </a:r>
            <a:r>
              <a:rPr lang="en" sz="1600" b="1">
                <a:solidFill>
                  <a:schemeClr val="accent1"/>
                </a:solidFill>
              </a:rPr>
              <a:t>staff makes the difference</a:t>
            </a:r>
            <a:r>
              <a:rPr lang="en" sz="1600"/>
              <a:t> for students</a:t>
            </a:r>
            <a:endParaRPr sz="1600" b="1">
              <a:solidFill>
                <a:schemeClr val="accent1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400"/>
          </a:p>
          <a:p>
            <a:pPr marL="457200" lvl="0" indent="-330200" algn="l" rtl="0"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Investments should align with the </a:t>
            </a:r>
            <a:r>
              <a:rPr lang="en" sz="1600" b="1">
                <a:solidFill>
                  <a:schemeClr val="accent1"/>
                </a:solidFill>
              </a:rPr>
              <a:t>Strategic Plan</a:t>
            </a:r>
            <a:endParaRPr sz="1600" b="1">
              <a:solidFill>
                <a:schemeClr val="accent1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400"/>
          </a:p>
          <a:p>
            <a:pPr marL="457200" lvl="0" indent="-330200" algn="l" rtl="0"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Students and staff need stability</a:t>
            </a:r>
            <a:endParaRPr sz="1600"/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COVID money is not ongoing</a:t>
            </a:r>
            <a:endParaRPr/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Without ongoing funding, </a:t>
            </a:r>
            <a:r>
              <a:rPr lang="en" b="1">
                <a:solidFill>
                  <a:schemeClr val="accent1"/>
                </a:solidFill>
              </a:rPr>
              <a:t>services may be temporary</a:t>
            </a:r>
            <a:r>
              <a:rPr lang="en"/>
              <a:t> </a:t>
            </a:r>
            <a:endParaRPr/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Changes can be disruptive</a:t>
            </a:r>
            <a:endParaRPr/>
          </a:p>
        </p:txBody>
      </p:sp>
      <p:sp>
        <p:nvSpPr>
          <p:cNvPr id="182" name="Google Shape;182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000"/>
              <a:t>15</a:t>
            </a:fld>
            <a:endParaRPr sz="2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8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Possible Solutions</a:t>
            </a:r>
            <a:endParaRPr/>
          </a:p>
        </p:txBody>
      </p:sp>
      <p:sp>
        <p:nvSpPr>
          <p:cNvPr id="188" name="Google Shape;188;p28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4B87"/>
                </a:solidFill>
              </a:rPr>
              <a:t>The Role of Advocacy</a:t>
            </a:r>
            <a:endParaRPr>
              <a:solidFill>
                <a:srgbClr val="004B87"/>
              </a:solidFill>
            </a:endParaRPr>
          </a:p>
        </p:txBody>
      </p:sp>
      <p:sp>
        <p:nvSpPr>
          <p:cNvPr id="189" name="Google Shape;189;p28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We need </a:t>
            </a:r>
            <a:r>
              <a:rPr lang="en" b="1">
                <a:solidFill>
                  <a:schemeClr val="accent4"/>
                </a:solidFill>
              </a:rPr>
              <a:t>additional revenues</a:t>
            </a:r>
            <a:r>
              <a:rPr lang="en" b="1"/>
              <a:t> to provide the programs our students deserve</a:t>
            </a:r>
            <a:endParaRPr b="1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b="1">
              <a:solidFill>
                <a:schemeClr val="accent4"/>
              </a:solidFill>
            </a:endParaRP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●"/>
            </a:pPr>
            <a:r>
              <a:rPr lang="en" b="1">
                <a:solidFill>
                  <a:schemeClr val="accent4"/>
                </a:solidFill>
              </a:rPr>
              <a:t>Possible Additional Source(s) of Ongoing Revenue</a:t>
            </a:r>
            <a:endParaRPr sz="1600" b="1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b="1"/>
              <a:t>Local Support</a:t>
            </a:r>
            <a:endParaRPr sz="16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b="1"/>
              <a:t>State </a:t>
            </a:r>
            <a:r>
              <a:rPr lang="en" sz="1600" b="1"/>
              <a:t>Advocacy</a:t>
            </a:r>
            <a:endParaRPr sz="1600" b="1"/>
          </a:p>
        </p:txBody>
      </p:sp>
      <p:sp>
        <p:nvSpPr>
          <p:cNvPr id="190" name="Google Shape;190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000"/>
              <a:t>16</a:t>
            </a:fld>
            <a:endParaRPr sz="20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9"/>
          <p:cNvSpPr txBox="1">
            <a:spLocks noGrp="1"/>
          </p:cNvSpPr>
          <p:nvPr>
            <p:ph type="title"/>
          </p:nvPr>
        </p:nvSpPr>
        <p:spPr>
          <a:xfrm>
            <a:off x="311700" y="899100"/>
            <a:ext cx="85713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We Can Control</a:t>
            </a:r>
            <a:endParaRPr/>
          </a:p>
        </p:txBody>
      </p:sp>
      <p:sp>
        <p:nvSpPr>
          <p:cNvPr id="196" name="Google Shape;196;p29"/>
          <p:cNvSpPr txBox="1"/>
          <p:nvPr/>
        </p:nvSpPr>
        <p:spPr>
          <a:xfrm>
            <a:off x="2389650" y="2751875"/>
            <a:ext cx="4415400" cy="21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How We Work as Partners to Identify a Solution</a:t>
            </a:r>
            <a:endParaRPr sz="1600" b="1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Understand and Accept Budget Realities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Think Creatively and Collaboratively to Find Resources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Keep our Focus on Students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97" name="Google Shape;19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89650" y="4392825"/>
            <a:ext cx="223225" cy="2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3800" y="3725925"/>
            <a:ext cx="223225" cy="2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3800" y="3318325"/>
            <a:ext cx="223225" cy="2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7075" y="1529325"/>
            <a:ext cx="2084851" cy="2084851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000"/>
              <a:t>17</a:t>
            </a:fld>
            <a:endParaRPr sz="2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0"/>
          <p:cNvSpPr txBox="1">
            <a:spLocks noGrp="1"/>
          </p:cNvSpPr>
          <p:nvPr>
            <p:ph type="title"/>
          </p:nvPr>
        </p:nvSpPr>
        <p:spPr>
          <a:xfrm>
            <a:off x="286363" y="1118600"/>
            <a:ext cx="85713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Priorities for Consideration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Of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These One-time Dollars</a:t>
            </a:r>
            <a:endParaRPr/>
          </a:p>
        </p:txBody>
      </p:sp>
      <p:pic>
        <p:nvPicPr>
          <p:cNvPr id="207" name="Google Shape;207;p30"/>
          <p:cNvPicPr preferRelativeResize="0"/>
          <p:nvPr/>
        </p:nvPicPr>
        <p:blipFill rotWithShape="1">
          <a:blip r:embed="rId3">
            <a:alphaModFix/>
          </a:blip>
          <a:srcRect t="14898" b="14891"/>
          <a:stretch/>
        </p:blipFill>
        <p:spPr>
          <a:xfrm>
            <a:off x="3182163" y="2877025"/>
            <a:ext cx="2779675" cy="1951574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000"/>
              <a:t>18</a:t>
            </a:fld>
            <a:endParaRPr sz="20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1"/>
          <p:cNvSpPr txBox="1">
            <a:spLocks noGrp="1"/>
          </p:cNvSpPr>
          <p:nvPr>
            <p:ph type="title"/>
          </p:nvPr>
        </p:nvSpPr>
        <p:spPr>
          <a:xfrm>
            <a:off x="134825" y="321400"/>
            <a:ext cx="8520600" cy="62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Multi-Tiered System of Support (MTSS)</a:t>
            </a:r>
            <a:endParaRPr/>
          </a:p>
        </p:txBody>
      </p:sp>
      <p:sp>
        <p:nvSpPr>
          <p:cNvPr id="214" name="Google Shape;214;p31"/>
          <p:cNvSpPr txBox="1">
            <a:spLocks noGrp="1"/>
          </p:cNvSpPr>
          <p:nvPr>
            <p:ph type="body" idx="1"/>
          </p:nvPr>
        </p:nvSpPr>
        <p:spPr>
          <a:xfrm>
            <a:off x="365300" y="1151625"/>
            <a:ext cx="8390700" cy="37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1"/>
                </a:solidFill>
              </a:rPr>
              <a:t>MTSS Liaisons</a:t>
            </a:r>
            <a:endParaRPr b="1">
              <a:solidFill>
                <a:schemeClr val="accent1"/>
              </a:solidFill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B87"/>
              </a:buClr>
              <a:buSzPts val="1600"/>
              <a:buChar char="●"/>
            </a:pPr>
            <a:r>
              <a:rPr lang="en" sz="1600" b="1">
                <a:solidFill>
                  <a:srgbClr val="004B87"/>
                </a:solidFill>
              </a:rPr>
              <a:t>Teachers (26) working across the District over the next two years to support staff in creating effective intervention systems so students can achieve grade-level standards.</a:t>
            </a:r>
            <a:endParaRPr sz="1600" b="1">
              <a:solidFill>
                <a:srgbClr val="004B87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4B87"/>
              </a:solidFill>
            </a:endParaRPr>
          </a:p>
          <a:p>
            <a: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B87"/>
              </a:buClr>
              <a:buSzPts val="1200"/>
              <a:buChar char="○"/>
            </a:pPr>
            <a:r>
              <a:rPr lang="en" sz="1200">
                <a:solidFill>
                  <a:srgbClr val="004B87"/>
                </a:solidFill>
                <a:highlight>
                  <a:srgbClr val="FFFFFF"/>
                </a:highlight>
              </a:rPr>
              <a:t>Continue to build capacity in staff to create/strengthen site-based learning supports to differentiate student learning and meet the unique needs of our students.</a:t>
            </a:r>
            <a:endParaRPr sz="1200">
              <a:solidFill>
                <a:srgbClr val="004B87"/>
              </a:solidFill>
              <a:highlight>
                <a:srgbClr val="CFE2F3"/>
              </a:highlight>
            </a:endParaRPr>
          </a:p>
          <a:p>
            <a: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B87"/>
              </a:buClr>
              <a:buSzPts val="1200"/>
              <a:buChar char="○"/>
            </a:pPr>
            <a:r>
              <a:rPr lang="en" sz="1200">
                <a:solidFill>
                  <a:srgbClr val="004B87"/>
                </a:solidFill>
              </a:rPr>
              <a:t>Lead Professional Development</a:t>
            </a:r>
            <a:endParaRPr sz="1200">
              <a:solidFill>
                <a:srgbClr val="004B87"/>
              </a:solidFill>
            </a:endParaRPr>
          </a:p>
          <a:p>
            <a: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B87"/>
              </a:buClr>
              <a:buSzPts val="1200"/>
              <a:buChar char="○"/>
            </a:pPr>
            <a:r>
              <a:rPr lang="en" sz="1200">
                <a:solidFill>
                  <a:srgbClr val="004B87"/>
                </a:solidFill>
              </a:rPr>
              <a:t>Support monitoring of student progress</a:t>
            </a:r>
            <a:endParaRPr sz="1200">
              <a:solidFill>
                <a:srgbClr val="004B87"/>
              </a:solidFill>
            </a:endParaRPr>
          </a:p>
          <a:p>
            <a: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B87"/>
              </a:buClr>
              <a:buSzPts val="1200"/>
              <a:buChar char="○"/>
            </a:pPr>
            <a:r>
              <a:rPr lang="en" sz="1200">
                <a:solidFill>
                  <a:srgbClr val="004B87"/>
                </a:solidFill>
              </a:rPr>
              <a:t>Organize use of student support time and before and after school opportunities</a:t>
            </a:r>
            <a:endParaRPr sz="1200">
              <a:solidFill>
                <a:srgbClr val="004B87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4B87"/>
              </a:solidFill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B87"/>
              </a:buClr>
              <a:buSzPts val="1600"/>
              <a:buChar char="●"/>
            </a:pPr>
            <a:r>
              <a:rPr lang="en" sz="1600" b="1">
                <a:solidFill>
                  <a:srgbClr val="004B87"/>
                </a:solidFill>
              </a:rPr>
              <a:t>Supports the Implementation of the Strategic Plan:</a:t>
            </a:r>
            <a:endParaRPr sz="1600" b="1">
              <a:solidFill>
                <a:srgbClr val="004B87"/>
              </a:solidFill>
            </a:endParaRPr>
          </a:p>
          <a:p>
            <a: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B87"/>
              </a:buClr>
              <a:buSzPts val="1200"/>
              <a:buChar char="○"/>
            </a:pPr>
            <a:r>
              <a:rPr lang="en" sz="1200">
                <a:solidFill>
                  <a:srgbClr val="004B87"/>
                </a:solidFill>
              </a:rPr>
              <a:t>Deep Learning</a:t>
            </a:r>
            <a:endParaRPr sz="1200">
              <a:solidFill>
                <a:srgbClr val="004B87"/>
              </a:solidFill>
            </a:endParaRPr>
          </a:p>
          <a:p>
            <a: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B87"/>
              </a:buClr>
              <a:buSzPts val="1200"/>
              <a:buChar char="○"/>
            </a:pPr>
            <a:r>
              <a:rPr lang="en" sz="1200">
                <a:solidFill>
                  <a:srgbClr val="004B87"/>
                </a:solidFill>
              </a:rPr>
              <a:t>Equity</a:t>
            </a:r>
            <a:endParaRPr sz="1200">
              <a:solidFill>
                <a:srgbClr val="004B87"/>
              </a:solidFill>
            </a:endParaRPr>
          </a:p>
          <a:p>
            <a: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B87"/>
              </a:buClr>
              <a:buSzPts val="1200"/>
              <a:buChar char="○"/>
            </a:pPr>
            <a:r>
              <a:rPr lang="en" sz="1200">
                <a:solidFill>
                  <a:srgbClr val="004B87"/>
                </a:solidFill>
              </a:rPr>
              <a:t>Social emotional well-being</a:t>
            </a:r>
            <a:endParaRPr sz="1200">
              <a:solidFill>
                <a:srgbClr val="004B87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4B87"/>
              </a:solidFill>
            </a:endParaRPr>
          </a:p>
          <a:p>
            <a:pPr marL="4572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0" b="1">
              <a:solidFill>
                <a:schemeClr val="accent5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500" b="1">
              <a:solidFill>
                <a:schemeClr val="accent5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215" name="Google Shape;215;p31"/>
          <p:cNvSpPr txBox="1">
            <a:spLocks noGrp="1"/>
          </p:cNvSpPr>
          <p:nvPr>
            <p:ph type="sldNum" idx="12"/>
          </p:nvPr>
        </p:nvSpPr>
        <p:spPr>
          <a:xfrm>
            <a:off x="86248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000"/>
              <a:t>19</a:t>
            </a:fld>
            <a:endParaRPr sz="2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>
            <a:spLocks noGrp="1"/>
          </p:cNvSpPr>
          <p:nvPr>
            <p:ph type="title"/>
          </p:nvPr>
        </p:nvSpPr>
        <p:spPr>
          <a:xfrm>
            <a:off x="265500" y="220100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Federal COVID Relief Funds</a:t>
            </a:r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body" idx="2"/>
          </p:nvPr>
        </p:nvSpPr>
        <p:spPr>
          <a:xfrm>
            <a:off x="4939500" y="190800"/>
            <a:ext cx="3837000" cy="42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CARES Act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</a:t>
            </a:r>
            <a:r>
              <a:rPr lang="en" b="1">
                <a:solidFill>
                  <a:schemeClr val="accent1"/>
                </a:solidFill>
              </a:rPr>
              <a:t>Coronavirus Aid, Relief, and Economic Security </a:t>
            </a:r>
            <a:r>
              <a:rPr lang="en"/>
              <a:t>(CARES) Act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>
                <a:solidFill>
                  <a:schemeClr val="accent1"/>
                </a:solidFill>
              </a:rPr>
              <a:t>Provides funding</a:t>
            </a:r>
            <a:r>
              <a:rPr lang="en"/>
              <a:t> through Section 18003 of the Elementary and Secondary School Emergency Relief (ESSER) Fund,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>
                <a:solidFill>
                  <a:schemeClr val="accent1"/>
                </a:solidFill>
              </a:rPr>
              <a:t>Intended to address the impact of COVID-19 </a:t>
            </a:r>
            <a:r>
              <a:rPr lang="en"/>
              <a:t>on elementary and secondary schools.</a:t>
            </a:r>
            <a:endParaRPr/>
          </a:p>
        </p:txBody>
      </p:sp>
      <p:sp>
        <p:nvSpPr>
          <p:cNvPr id="82" name="Google Shape;82;p14"/>
          <p:cNvSpPr txBox="1"/>
          <p:nvPr/>
        </p:nvSpPr>
        <p:spPr>
          <a:xfrm>
            <a:off x="464100" y="1987750"/>
            <a:ext cx="3648000" cy="19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4B87"/>
                </a:solidFill>
                <a:latin typeface="Open Sans"/>
                <a:ea typeface="Open Sans"/>
                <a:cs typeface="Open Sans"/>
                <a:sym typeface="Open Sans"/>
              </a:rPr>
              <a:t>Rounds 1 &amp; 2 </a:t>
            </a:r>
            <a:endParaRPr sz="1800">
              <a:solidFill>
                <a:srgbClr val="004B8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4B87"/>
                </a:solidFill>
                <a:latin typeface="Open Sans"/>
                <a:ea typeface="Open Sans"/>
                <a:cs typeface="Open Sans"/>
                <a:sym typeface="Open Sans"/>
              </a:rPr>
              <a:t>+</a:t>
            </a:r>
            <a:endParaRPr sz="1800">
              <a:solidFill>
                <a:srgbClr val="004B8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4B87"/>
                </a:solidFill>
                <a:latin typeface="Open Sans"/>
                <a:ea typeface="Open Sans"/>
                <a:cs typeface="Open Sans"/>
                <a:sym typeface="Open Sans"/>
              </a:rPr>
              <a:t>California’s Learning Loss Mitigation Dollars </a:t>
            </a:r>
            <a:endParaRPr sz="1800">
              <a:solidFill>
                <a:srgbClr val="004B8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4B8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04B87"/>
                </a:solidFill>
                <a:latin typeface="Open Sans"/>
                <a:ea typeface="Open Sans"/>
                <a:cs typeface="Open Sans"/>
                <a:sym typeface="Open Sans"/>
              </a:rPr>
              <a:t>$14.2 million</a:t>
            </a:r>
            <a:endParaRPr sz="1800" b="1">
              <a:solidFill>
                <a:srgbClr val="004B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3" name="Google Shape;83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000"/>
              <a:t>2</a:t>
            </a:fld>
            <a:endParaRPr sz="20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Classified Personnel</a:t>
            </a:r>
            <a:endParaRPr/>
          </a:p>
        </p:txBody>
      </p:sp>
      <p:sp>
        <p:nvSpPr>
          <p:cNvPr id="221" name="Google Shape;221;p32"/>
          <p:cNvSpPr txBox="1">
            <a:spLocks noGrp="1"/>
          </p:cNvSpPr>
          <p:nvPr>
            <p:ph type="body" idx="1"/>
          </p:nvPr>
        </p:nvSpPr>
        <p:spPr>
          <a:xfrm>
            <a:off x="311700" y="1190125"/>
            <a:ext cx="8442300" cy="379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1"/>
                </a:solidFill>
                <a:highlight>
                  <a:srgbClr val="FFFFFF"/>
                </a:highlight>
              </a:rPr>
              <a:t>SB/AB 86: </a:t>
            </a:r>
            <a:endParaRPr b="1">
              <a:solidFill>
                <a:schemeClr val="accent1"/>
              </a:solidFill>
              <a:highlight>
                <a:srgbClr val="FFFFFF"/>
              </a:highlight>
            </a:endParaRPr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B87"/>
              </a:buClr>
              <a:buSzPts val="1700"/>
              <a:buChar char="●"/>
            </a:pPr>
            <a:r>
              <a:rPr lang="en" sz="1700">
                <a:solidFill>
                  <a:srgbClr val="004B87"/>
                </a:solidFill>
                <a:highlight>
                  <a:srgbClr val="FFFFFF"/>
                </a:highlight>
              </a:rPr>
              <a:t>10% of allocated funds must be invested in paraprofessionals</a:t>
            </a:r>
            <a:endParaRPr sz="1700">
              <a:solidFill>
                <a:srgbClr val="004B87"/>
              </a:solidFill>
              <a:highlight>
                <a:srgbClr val="FFFFFF"/>
              </a:highlight>
            </a:endParaRPr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B87"/>
              </a:buClr>
              <a:buSzPts val="1700"/>
              <a:buChar char="●"/>
            </a:pPr>
            <a:r>
              <a:rPr lang="en" sz="1700">
                <a:solidFill>
                  <a:srgbClr val="004B87"/>
                </a:solidFill>
                <a:highlight>
                  <a:srgbClr val="FFFFFF"/>
                </a:highlight>
              </a:rPr>
              <a:t>Paraprofessionals may provide supplemental instruction and support for all students but should prioritize English learners and students with disabilities</a:t>
            </a:r>
            <a:endParaRPr sz="1700">
              <a:solidFill>
                <a:srgbClr val="004B87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004B87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1"/>
                </a:solidFill>
                <a:highlight>
                  <a:srgbClr val="FFFFFF"/>
                </a:highlight>
              </a:rPr>
              <a:t>Funds May Be Used To:</a:t>
            </a:r>
            <a:endParaRPr b="1">
              <a:solidFill>
                <a:schemeClr val="accent1"/>
              </a:solidFill>
              <a:highlight>
                <a:srgbClr val="FFFFFF"/>
              </a:highlight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B87"/>
              </a:buClr>
              <a:buSzPts val="1600"/>
              <a:buChar char="●"/>
            </a:pPr>
            <a:r>
              <a:rPr lang="en" sz="1600">
                <a:solidFill>
                  <a:srgbClr val="004B87"/>
                </a:solidFill>
                <a:highlight>
                  <a:srgbClr val="FFFFFF"/>
                </a:highlight>
              </a:rPr>
              <a:t>Rehire laid off paraprofessionals</a:t>
            </a:r>
            <a:endParaRPr sz="1600">
              <a:solidFill>
                <a:srgbClr val="004B87"/>
              </a:solidFill>
              <a:highlight>
                <a:srgbClr val="FFFFFF"/>
              </a:highlight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B87"/>
              </a:buClr>
              <a:buSzPts val="1600"/>
              <a:buChar char="●"/>
            </a:pPr>
            <a:r>
              <a:rPr lang="en" sz="1600">
                <a:solidFill>
                  <a:srgbClr val="004B87"/>
                </a:solidFill>
                <a:highlight>
                  <a:srgbClr val="FFFFFF"/>
                </a:highlight>
              </a:rPr>
              <a:t>Increase hours of part-time paraprofessionals</a:t>
            </a:r>
            <a:endParaRPr sz="1600">
              <a:solidFill>
                <a:srgbClr val="004B87"/>
              </a:solidFill>
              <a:highlight>
                <a:srgbClr val="FFFFFF"/>
              </a:highlight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B87"/>
              </a:buClr>
              <a:buSzPts val="1600"/>
              <a:buChar char="●"/>
            </a:pPr>
            <a:r>
              <a:rPr lang="en" sz="1600">
                <a:solidFill>
                  <a:srgbClr val="004B87"/>
                </a:solidFill>
                <a:highlight>
                  <a:srgbClr val="FFFFFF"/>
                </a:highlight>
              </a:rPr>
              <a:t>Hire new paraprofessionals</a:t>
            </a:r>
            <a:endParaRPr sz="1600">
              <a:solidFill>
                <a:srgbClr val="004B87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004B87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1"/>
                </a:solidFill>
                <a:highlight>
                  <a:srgbClr val="FFFFFF"/>
                </a:highlight>
              </a:rPr>
              <a:t>Possibilities:</a:t>
            </a:r>
            <a:endParaRPr b="1">
              <a:solidFill>
                <a:schemeClr val="accent1"/>
              </a:solidFill>
              <a:highlight>
                <a:srgbClr val="FFFFFF"/>
              </a:highlight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B87"/>
              </a:buClr>
              <a:buSzPts val="1600"/>
              <a:buChar char="●"/>
            </a:pPr>
            <a:r>
              <a:rPr lang="en" sz="1600">
                <a:solidFill>
                  <a:srgbClr val="004B87"/>
                </a:solidFill>
                <a:highlight>
                  <a:srgbClr val="FFFFFF"/>
                </a:highlight>
              </a:rPr>
              <a:t>Rescind paraprofessional positions, funded through site fundraising efforts, being reduced in 2021-2022 - specific assignments TBD</a:t>
            </a:r>
            <a:endParaRPr sz="1600">
              <a:solidFill>
                <a:srgbClr val="004B87"/>
              </a:solidFill>
              <a:highlight>
                <a:srgbClr val="FFFFFF"/>
              </a:highlight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B87"/>
              </a:buClr>
              <a:buSzPts val="1600"/>
              <a:buChar char="●"/>
            </a:pPr>
            <a:r>
              <a:rPr lang="en" sz="1600">
                <a:solidFill>
                  <a:srgbClr val="004B87"/>
                </a:solidFill>
                <a:highlight>
                  <a:srgbClr val="FFFFFF"/>
                </a:highlight>
              </a:rPr>
              <a:t>Restore instructional assistants who provide/support arts instruction</a:t>
            </a:r>
            <a:endParaRPr sz="1600">
              <a:solidFill>
                <a:srgbClr val="004B87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004B87"/>
              </a:solidFill>
            </a:endParaRPr>
          </a:p>
        </p:txBody>
      </p:sp>
      <p:sp>
        <p:nvSpPr>
          <p:cNvPr id="222" name="Google Shape;222;p32"/>
          <p:cNvSpPr txBox="1">
            <a:spLocks noGrp="1"/>
          </p:cNvSpPr>
          <p:nvPr>
            <p:ph type="sldNum" idx="12"/>
          </p:nvPr>
        </p:nvSpPr>
        <p:spPr>
          <a:xfrm>
            <a:off x="86248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000"/>
              <a:t>20</a:t>
            </a:fld>
            <a:endParaRPr sz="20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 Size and Staffing Ratios</a:t>
            </a:r>
            <a:endParaRPr/>
          </a:p>
        </p:txBody>
      </p:sp>
      <p:sp>
        <p:nvSpPr>
          <p:cNvPr id="228" name="Google Shape;228;p33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47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chemeClr val="accent1"/>
                </a:solidFill>
              </a:rPr>
              <a:t>CDPH Guidance: </a:t>
            </a:r>
            <a:endParaRPr sz="1700" b="1">
              <a:solidFill>
                <a:schemeClr val="accent1"/>
              </a:solidFill>
            </a:endParaRPr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B87"/>
              </a:buClr>
              <a:buSzPts val="1700"/>
              <a:buChar char="●"/>
            </a:pPr>
            <a:r>
              <a:rPr lang="en" sz="1700">
                <a:solidFill>
                  <a:srgbClr val="004B87"/>
                </a:solidFill>
              </a:rPr>
              <a:t>Students must be spaced no less than three feet apart from each other</a:t>
            </a:r>
            <a:endParaRPr sz="1700">
              <a:solidFill>
                <a:srgbClr val="004B87"/>
              </a:solidFill>
            </a:endParaRPr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B87"/>
              </a:buClr>
              <a:buSzPts val="1700"/>
              <a:buChar char="●"/>
            </a:pPr>
            <a:r>
              <a:rPr lang="en" sz="1700">
                <a:solidFill>
                  <a:srgbClr val="004B87"/>
                </a:solidFill>
              </a:rPr>
              <a:t>Stable groups should be established to minimize student mixing and assist with contact tracing</a:t>
            </a:r>
            <a:endParaRPr sz="1700">
              <a:solidFill>
                <a:srgbClr val="004B87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accent5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chemeClr val="accent1"/>
                </a:solidFill>
              </a:rPr>
              <a:t>Adjust Staffing Ratios in Grades 4 and 5 from 29:1 to 26:1</a:t>
            </a:r>
            <a:endParaRPr sz="1700">
              <a:solidFill>
                <a:srgbClr val="004B87"/>
              </a:solidFill>
            </a:endParaRPr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B87"/>
              </a:buClr>
              <a:buSzPts val="1700"/>
              <a:buChar char="●"/>
            </a:pPr>
            <a:r>
              <a:rPr lang="en" sz="1700">
                <a:solidFill>
                  <a:srgbClr val="004B87"/>
                </a:solidFill>
              </a:rPr>
              <a:t>Provides fewer students per classroom </a:t>
            </a:r>
            <a:endParaRPr sz="1700">
              <a:solidFill>
                <a:srgbClr val="004B87"/>
              </a:solidFill>
            </a:endParaRPr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B87"/>
              </a:buClr>
              <a:buSzPts val="1700"/>
              <a:buChar char="●"/>
            </a:pPr>
            <a:r>
              <a:rPr lang="en" sz="1700">
                <a:solidFill>
                  <a:srgbClr val="004B87"/>
                </a:solidFill>
              </a:rPr>
              <a:t>Allows students to be spaced out appropriately</a:t>
            </a:r>
            <a:endParaRPr sz="1700">
              <a:solidFill>
                <a:srgbClr val="004B87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b="1">
              <a:solidFill>
                <a:schemeClr val="accen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chemeClr val="accent1"/>
                </a:solidFill>
              </a:rPr>
              <a:t>Provide a “Staffing Reserve” for Middle and High Schools</a:t>
            </a:r>
            <a:endParaRPr sz="1700" b="1">
              <a:solidFill>
                <a:schemeClr val="accent1"/>
              </a:solidFill>
            </a:endParaRPr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B87"/>
              </a:buClr>
              <a:buSzPts val="1700"/>
              <a:buChar char="●"/>
            </a:pPr>
            <a:r>
              <a:rPr lang="en" sz="1700">
                <a:solidFill>
                  <a:srgbClr val="004B87"/>
                </a:solidFill>
              </a:rPr>
              <a:t>Additional staffing to create stable groups or “houses”</a:t>
            </a:r>
            <a:endParaRPr sz="1700">
              <a:solidFill>
                <a:srgbClr val="004B87"/>
              </a:solidFill>
            </a:endParaRPr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B87"/>
              </a:buClr>
              <a:buSzPts val="1700"/>
              <a:buChar char="●"/>
            </a:pPr>
            <a:r>
              <a:rPr lang="en" sz="1700">
                <a:solidFill>
                  <a:srgbClr val="004B87"/>
                </a:solidFill>
              </a:rPr>
              <a:t>Students move between classes with the same peers as much as possible</a:t>
            </a:r>
            <a:endParaRPr sz="4800" b="1">
              <a:solidFill>
                <a:schemeClr val="accent5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229" name="Google Shape;229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000"/>
              <a:t>21</a:t>
            </a:fld>
            <a:endParaRPr sz="20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Summer School</a:t>
            </a:r>
            <a:endParaRPr/>
          </a:p>
        </p:txBody>
      </p:sp>
      <p:sp>
        <p:nvSpPr>
          <p:cNvPr id="235" name="Google Shape;235;p34"/>
          <p:cNvSpPr txBox="1">
            <a:spLocks noGrp="1"/>
          </p:cNvSpPr>
          <p:nvPr>
            <p:ph type="body" idx="1"/>
          </p:nvPr>
        </p:nvSpPr>
        <p:spPr>
          <a:xfrm>
            <a:off x="387900" y="1266325"/>
            <a:ext cx="8378700" cy="370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1"/>
                </a:solidFill>
              </a:rPr>
              <a:t>Intervention and Remediation Classes will be District-funded this Year</a:t>
            </a:r>
            <a:endParaRPr b="1">
              <a:solidFill>
                <a:schemeClr val="accent1"/>
              </a:solidFill>
            </a:endParaRPr>
          </a:p>
          <a:p>
            <a:pPr marL="457200" lvl="0" indent="-336550" algn="l" rtl="0">
              <a:spcBef>
                <a:spcPts val="1200"/>
              </a:spcBef>
              <a:spcAft>
                <a:spcPts val="0"/>
              </a:spcAft>
              <a:buClr>
                <a:srgbClr val="004B87"/>
              </a:buClr>
              <a:buSzPts val="1700"/>
              <a:buChar char="●"/>
            </a:pPr>
            <a:r>
              <a:rPr lang="en" sz="1700">
                <a:solidFill>
                  <a:srgbClr val="004B87"/>
                </a:solidFill>
              </a:rPr>
              <a:t>Costs previously covered by donations</a:t>
            </a:r>
            <a:endParaRPr sz="1700">
              <a:solidFill>
                <a:srgbClr val="004B87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004B87"/>
              </a:buClr>
              <a:buSzPts val="1700"/>
              <a:buChar char="●"/>
            </a:pPr>
            <a:r>
              <a:rPr lang="en" sz="1700">
                <a:solidFill>
                  <a:srgbClr val="004B87"/>
                </a:solidFill>
              </a:rPr>
              <a:t>Cost overages were subsidized by the general fund</a:t>
            </a:r>
            <a:endParaRPr sz="1700">
              <a:solidFill>
                <a:srgbClr val="004B87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1"/>
                </a:solidFill>
              </a:rPr>
              <a:t>Expansion of the Intervention and Remediation Capacity</a:t>
            </a:r>
            <a:endParaRPr b="1">
              <a:solidFill>
                <a:schemeClr val="accent1"/>
              </a:solidFill>
            </a:endParaRPr>
          </a:p>
          <a:p>
            <a:pPr marL="457200" lvl="0" indent="-336550" algn="l" rtl="0">
              <a:spcBef>
                <a:spcPts val="1200"/>
              </a:spcBef>
              <a:spcAft>
                <a:spcPts val="0"/>
              </a:spcAft>
              <a:buClr>
                <a:srgbClr val="004B87"/>
              </a:buClr>
              <a:buSzPts val="1700"/>
              <a:buChar char="●"/>
            </a:pPr>
            <a:r>
              <a:rPr lang="en" sz="1700">
                <a:solidFill>
                  <a:srgbClr val="004B87"/>
                </a:solidFill>
              </a:rPr>
              <a:t>Expansion of the program from previous years</a:t>
            </a:r>
            <a:endParaRPr sz="1700">
              <a:solidFill>
                <a:srgbClr val="004B87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004B87"/>
              </a:buClr>
              <a:buSzPts val="1700"/>
              <a:buChar char="●"/>
            </a:pPr>
            <a:r>
              <a:rPr lang="en" sz="1700">
                <a:solidFill>
                  <a:srgbClr val="004B87"/>
                </a:solidFill>
              </a:rPr>
              <a:t>More classes </a:t>
            </a:r>
            <a:endParaRPr sz="1700">
              <a:solidFill>
                <a:srgbClr val="004B87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004B87"/>
              </a:buClr>
              <a:buSzPts val="1700"/>
              <a:buChar char="●"/>
            </a:pPr>
            <a:r>
              <a:rPr lang="en" sz="1700">
                <a:solidFill>
                  <a:srgbClr val="004B87"/>
                </a:solidFill>
              </a:rPr>
              <a:t>Normally accessible by invitation only</a:t>
            </a:r>
            <a:endParaRPr sz="1700">
              <a:solidFill>
                <a:srgbClr val="004B87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4B87"/>
              </a:buClr>
              <a:buSzPts val="1400"/>
              <a:buChar char="○"/>
            </a:pPr>
            <a:r>
              <a:rPr lang="en">
                <a:solidFill>
                  <a:srgbClr val="004B87"/>
                </a:solidFill>
              </a:rPr>
              <a:t>This year, open to parent requests as well</a:t>
            </a:r>
            <a:endParaRPr>
              <a:solidFill>
                <a:srgbClr val="004B87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1"/>
                </a:solidFill>
              </a:rPr>
              <a:t>Enrichment Opportunities Available Through SRVEF, the City of SR and the Town of Danville</a:t>
            </a:r>
            <a:endParaRPr b="1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rgbClr val="004B87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rgbClr val="004B87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rgbClr val="004B87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4B87"/>
                </a:solidFill>
              </a:rPr>
              <a:t>Salary of Employees</a:t>
            </a:r>
            <a:endParaRPr>
              <a:solidFill>
                <a:srgbClr val="004B87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6000" b="1">
              <a:solidFill>
                <a:schemeClr val="accent5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236" name="Google Shape;236;p34"/>
          <p:cNvSpPr txBox="1">
            <a:spLocks noGrp="1"/>
          </p:cNvSpPr>
          <p:nvPr>
            <p:ph type="sldNum" idx="12"/>
          </p:nvPr>
        </p:nvSpPr>
        <p:spPr>
          <a:xfrm>
            <a:off x="86248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000"/>
              <a:t>22</a:t>
            </a:fld>
            <a:endParaRPr sz="20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Curriculum and Technology</a:t>
            </a:r>
            <a:endParaRPr/>
          </a:p>
        </p:txBody>
      </p:sp>
      <p:sp>
        <p:nvSpPr>
          <p:cNvPr id="242" name="Google Shape;242;p35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399700" cy="367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accent1"/>
                </a:solidFill>
              </a:rPr>
              <a:t>Middle School Science Adoption Materials</a:t>
            </a:r>
            <a:endParaRPr sz="1600" b="1">
              <a:solidFill>
                <a:schemeClr val="accent1"/>
              </a:solidFill>
            </a:endParaRPr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Clr>
                <a:srgbClr val="004B87"/>
              </a:buClr>
              <a:buSzPts val="1400"/>
              <a:buChar char="●"/>
            </a:pPr>
            <a:r>
              <a:rPr lang="en" sz="1400">
                <a:solidFill>
                  <a:srgbClr val="004B87"/>
                </a:solidFill>
              </a:rPr>
              <a:t>Inspire Science</a:t>
            </a:r>
            <a:endParaRPr>
              <a:solidFill>
                <a:srgbClr val="004B87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accent1"/>
                </a:solidFill>
              </a:rPr>
              <a:t>Elementary Phonics and Social Studies Curriculum</a:t>
            </a:r>
            <a:endParaRPr sz="1600" b="1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accent1"/>
                </a:solidFill>
              </a:rPr>
              <a:t>Japanese Curriculum</a:t>
            </a:r>
            <a:endParaRPr sz="1600" b="1">
              <a:solidFill>
                <a:schemeClr val="accen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accent1"/>
                </a:solidFill>
              </a:rPr>
              <a:t>Technology Tools</a:t>
            </a:r>
            <a:r>
              <a:rPr lang="en" sz="1600" b="1">
                <a:solidFill>
                  <a:srgbClr val="004B87"/>
                </a:solidFill>
              </a:rPr>
              <a:t> </a:t>
            </a:r>
            <a:endParaRPr sz="1600" b="1">
              <a:solidFill>
                <a:srgbClr val="004B87"/>
              </a:solidFill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B87"/>
              </a:buClr>
              <a:buSzPts val="1400"/>
              <a:buChar char="●"/>
            </a:pPr>
            <a:r>
              <a:rPr lang="en" sz="1400">
                <a:solidFill>
                  <a:srgbClr val="004B87"/>
                </a:solidFill>
              </a:rPr>
              <a:t>Tremendous amount of progress over the last year integrating technology into the curriculum. </a:t>
            </a:r>
            <a:endParaRPr sz="1400">
              <a:solidFill>
                <a:srgbClr val="004B87"/>
              </a:solidFill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B87"/>
              </a:buClr>
              <a:buSzPts val="1400"/>
              <a:buChar char="●"/>
            </a:pPr>
            <a:r>
              <a:rPr lang="en" sz="1400">
                <a:solidFill>
                  <a:srgbClr val="004B87"/>
                </a:solidFill>
              </a:rPr>
              <a:t>Given the deep learning component of the strategic plan, it is important to continue to support student learning by </a:t>
            </a:r>
            <a:r>
              <a:rPr lang="en" sz="1400" b="1">
                <a:solidFill>
                  <a:schemeClr val="accent1"/>
                </a:solidFill>
              </a:rPr>
              <a:t>continuing use of online technology</a:t>
            </a:r>
            <a:r>
              <a:rPr lang="en" sz="1400">
                <a:solidFill>
                  <a:srgbClr val="000000"/>
                </a:solidFill>
              </a:rPr>
              <a:t> </a:t>
            </a:r>
            <a:r>
              <a:rPr lang="en" sz="1400">
                <a:solidFill>
                  <a:srgbClr val="004B87"/>
                </a:solidFill>
              </a:rPr>
              <a:t>i.e.:</a:t>
            </a:r>
            <a:endParaRPr sz="1400" b="1">
              <a:solidFill>
                <a:srgbClr val="004B87"/>
              </a:solidFill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B87"/>
              </a:buClr>
              <a:buSzPts val="1400"/>
              <a:buChar char="○"/>
            </a:pPr>
            <a:r>
              <a:rPr lang="en">
                <a:solidFill>
                  <a:srgbClr val="004B87"/>
                </a:solidFill>
              </a:rPr>
              <a:t>Fastbridge - Assesses/monitors student progress toward standards</a:t>
            </a:r>
            <a:endParaRPr>
              <a:solidFill>
                <a:srgbClr val="004B87"/>
              </a:solidFill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B87"/>
              </a:buClr>
              <a:buSzPts val="1400"/>
              <a:buChar char="○"/>
            </a:pPr>
            <a:r>
              <a:rPr lang="en">
                <a:solidFill>
                  <a:srgbClr val="004B87"/>
                </a:solidFill>
              </a:rPr>
              <a:t>Lexia - Elementary English Language Arts (ELA) online interventions</a:t>
            </a:r>
            <a:endParaRPr>
              <a:solidFill>
                <a:srgbClr val="004B87"/>
              </a:solidFill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B87"/>
              </a:buClr>
              <a:buSzPts val="1400"/>
              <a:buChar char="○"/>
            </a:pPr>
            <a:r>
              <a:rPr lang="en">
                <a:solidFill>
                  <a:srgbClr val="004B87"/>
                </a:solidFill>
              </a:rPr>
              <a:t>IXL - Math and ELA online interventions</a:t>
            </a:r>
            <a:endParaRPr>
              <a:solidFill>
                <a:srgbClr val="004B87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0" b="1">
              <a:solidFill>
                <a:schemeClr val="accent5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243" name="Google Shape;243;p35"/>
          <p:cNvSpPr txBox="1">
            <a:spLocks noGrp="1"/>
          </p:cNvSpPr>
          <p:nvPr>
            <p:ph type="sldNum" idx="12"/>
          </p:nvPr>
        </p:nvSpPr>
        <p:spPr>
          <a:xfrm>
            <a:off x="86248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000"/>
              <a:t>23</a:t>
            </a:fld>
            <a:endParaRPr sz="20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Health and Safety</a:t>
            </a:r>
            <a:endParaRPr/>
          </a:p>
        </p:txBody>
      </p:sp>
      <p:sp>
        <p:nvSpPr>
          <p:cNvPr id="249" name="Google Shape;249;p36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350200" cy="355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1"/>
                </a:solidFill>
              </a:rPr>
              <a:t>Continued Investments in Personal Protective Equipment (PPE) for Students and Staff</a:t>
            </a:r>
            <a:endParaRPr b="1">
              <a:solidFill>
                <a:schemeClr val="accent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4B8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1"/>
                </a:solidFill>
              </a:rPr>
              <a:t>Maintaining Safety-related Facilities Investments</a:t>
            </a:r>
            <a:endParaRPr b="1">
              <a:solidFill>
                <a:schemeClr val="accent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4B87"/>
              </a:buClr>
              <a:buSzPts val="1400"/>
              <a:buChar char="●"/>
            </a:pPr>
            <a:r>
              <a:rPr lang="en" sz="1400">
                <a:solidFill>
                  <a:srgbClr val="004B87"/>
                </a:solidFill>
              </a:rPr>
              <a:t>Ongoing enhanced HVAC capabilities (filters, etc.)</a:t>
            </a:r>
            <a:endParaRPr sz="1400">
              <a:solidFill>
                <a:srgbClr val="004B87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4B87"/>
              </a:buClr>
              <a:buSzPts val="1400"/>
              <a:buChar char="●"/>
            </a:pPr>
            <a:r>
              <a:rPr lang="en" sz="1400">
                <a:solidFill>
                  <a:srgbClr val="004B87"/>
                </a:solidFill>
              </a:rPr>
              <a:t>Continued custodial/cleaning capabilities (supplies, time, services, etc.)</a:t>
            </a:r>
            <a:endParaRPr sz="1400">
              <a:solidFill>
                <a:srgbClr val="004B87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4B87"/>
              </a:buClr>
              <a:buSzPts val="1400"/>
              <a:buChar char="●"/>
            </a:pPr>
            <a:r>
              <a:rPr lang="en" sz="1400">
                <a:solidFill>
                  <a:srgbClr val="004B87"/>
                </a:solidFill>
              </a:rPr>
              <a:t>Furniture investments (eg: single-person desks where previously multiple students utilized one piece of furniture)</a:t>
            </a:r>
            <a:endParaRPr sz="1400">
              <a:solidFill>
                <a:srgbClr val="004B87"/>
              </a:solidFill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4B8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1"/>
                </a:solidFill>
              </a:rPr>
              <a:t>Specific and Targeted COVID Testing</a:t>
            </a:r>
            <a:endParaRPr b="1">
              <a:solidFill>
                <a:schemeClr val="accent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4B87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chemeClr val="accent5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0"/>
          </a:p>
        </p:txBody>
      </p:sp>
      <p:sp>
        <p:nvSpPr>
          <p:cNvPr id="250" name="Google Shape;250;p36"/>
          <p:cNvSpPr txBox="1">
            <a:spLocks noGrp="1"/>
          </p:cNvSpPr>
          <p:nvPr>
            <p:ph type="sldNum" idx="12"/>
          </p:nvPr>
        </p:nvSpPr>
        <p:spPr>
          <a:xfrm>
            <a:off x="8592758" y="46230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000"/>
              <a:t>24</a:t>
            </a:fld>
            <a:endParaRPr sz="20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7"/>
          <p:cNvSpPr txBox="1">
            <a:spLocks noGrp="1"/>
          </p:cNvSpPr>
          <p:nvPr>
            <p:ph type="title"/>
          </p:nvPr>
        </p:nvSpPr>
        <p:spPr>
          <a:xfrm>
            <a:off x="311700" y="934925"/>
            <a:ext cx="85713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Concluding Reflections</a:t>
            </a:r>
            <a:endParaRPr/>
          </a:p>
        </p:txBody>
      </p:sp>
      <p:sp>
        <p:nvSpPr>
          <p:cNvPr id="256" name="Google Shape;256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000"/>
              <a:t>25</a:t>
            </a:fld>
            <a:endParaRPr sz="2000"/>
          </a:p>
        </p:txBody>
      </p:sp>
      <p:sp>
        <p:nvSpPr>
          <p:cNvPr id="257" name="Google Shape;257;p37"/>
          <p:cNvSpPr txBox="1"/>
          <p:nvPr/>
        </p:nvSpPr>
        <p:spPr>
          <a:xfrm>
            <a:off x="2612400" y="3337875"/>
            <a:ext cx="3969900" cy="9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Dr. John Malloy</a:t>
            </a:r>
            <a:endParaRPr sz="4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8"/>
          <p:cNvSpPr txBox="1">
            <a:spLocks noGrp="1"/>
          </p:cNvSpPr>
          <p:nvPr>
            <p:ph type="ctrTitle"/>
          </p:nvPr>
        </p:nvSpPr>
        <p:spPr>
          <a:xfrm>
            <a:off x="1004150" y="1326831"/>
            <a:ext cx="7136700" cy="15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Questions/Comments</a:t>
            </a:r>
            <a:endParaRPr/>
          </a:p>
        </p:txBody>
      </p:sp>
      <p:sp>
        <p:nvSpPr>
          <p:cNvPr id="263" name="Google Shape;263;p38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</a:t>
            </a:r>
            <a:endParaRPr/>
          </a:p>
        </p:txBody>
      </p:sp>
      <p:sp>
        <p:nvSpPr>
          <p:cNvPr id="264" name="Google Shape;264;p38"/>
          <p:cNvSpPr txBox="1">
            <a:spLocks noGrp="1"/>
          </p:cNvSpPr>
          <p:nvPr>
            <p:ph type="sldNum" idx="12"/>
          </p:nvPr>
        </p:nvSpPr>
        <p:spPr>
          <a:xfrm>
            <a:off x="8480458" y="46792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000"/>
              <a:t>26</a:t>
            </a:fld>
            <a:endParaRPr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>
            <a:spLocks noGrp="1"/>
          </p:cNvSpPr>
          <p:nvPr>
            <p:ph type="title"/>
          </p:nvPr>
        </p:nvSpPr>
        <p:spPr>
          <a:xfrm>
            <a:off x="265500" y="573050"/>
            <a:ext cx="4045200" cy="214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Invested Directly into People and Safety</a:t>
            </a:r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subTitle" idx="1"/>
          </p:nvPr>
        </p:nvSpPr>
        <p:spPr>
          <a:xfrm>
            <a:off x="265500" y="30316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134F5C"/>
                </a:solidFill>
              </a:rPr>
              <a:t>$3.3 million</a:t>
            </a:r>
            <a:endParaRPr sz="3500"/>
          </a:p>
        </p:txBody>
      </p:sp>
      <p:sp>
        <p:nvSpPr>
          <p:cNvPr id="90" name="Google Shape;90;p15"/>
          <p:cNvSpPr txBox="1">
            <a:spLocks noGrp="1"/>
          </p:cNvSpPr>
          <p:nvPr>
            <p:ph type="body" idx="2"/>
          </p:nvPr>
        </p:nvSpPr>
        <p:spPr>
          <a:xfrm>
            <a:off x="4668275" y="125800"/>
            <a:ext cx="4316400" cy="501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accent1"/>
                </a:solidFill>
              </a:rPr>
              <a:t>Including:</a:t>
            </a:r>
            <a:endParaRPr sz="1300" b="1">
              <a:solidFill>
                <a:schemeClr val="accent1"/>
              </a:solidFill>
            </a:endParaRPr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Char char="●"/>
            </a:pPr>
            <a:r>
              <a:rPr lang="en" sz="1300"/>
              <a:t>Masks   		                		650,468</a:t>
            </a:r>
            <a:endParaRPr sz="13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Char char="●"/>
            </a:pPr>
            <a:r>
              <a:rPr lang="en" sz="1300"/>
              <a:t>Gloves    		  			284,335</a:t>
            </a:r>
            <a:endParaRPr sz="13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Char char="●"/>
            </a:pPr>
            <a:r>
              <a:rPr lang="en" sz="1300"/>
              <a:t>Hand Sanitizer  		  		238,180</a:t>
            </a:r>
            <a:endParaRPr sz="13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Char char="●"/>
            </a:pPr>
            <a:r>
              <a:rPr lang="en" sz="1300"/>
              <a:t>Disinfectant                            		238,529</a:t>
            </a:r>
            <a:endParaRPr sz="13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Char char="●"/>
            </a:pPr>
            <a:r>
              <a:rPr lang="en" sz="1300"/>
              <a:t>Desk Shields &amp; Plexiglas   		336,940</a:t>
            </a:r>
            <a:endParaRPr sz="13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Char char="●"/>
            </a:pPr>
            <a:r>
              <a:rPr lang="en" sz="1300"/>
              <a:t>Electrostatic Sprayers      		536,235</a:t>
            </a:r>
            <a:endParaRPr sz="13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Char char="●"/>
            </a:pPr>
            <a:r>
              <a:rPr lang="en" sz="1300"/>
              <a:t>SteraMist Sprayers            		117,646</a:t>
            </a:r>
            <a:endParaRPr sz="13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Char char="●"/>
            </a:pPr>
            <a:r>
              <a:rPr lang="en" sz="1300"/>
              <a:t>Air Scrubbers           			  79,550</a:t>
            </a:r>
            <a:endParaRPr sz="13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Char char="●"/>
            </a:pPr>
            <a:r>
              <a:rPr lang="en" sz="1300"/>
              <a:t>Signage                                		117,341  </a:t>
            </a:r>
            <a:endParaRPr sz="13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Char char="●"/>
            </a:pPr>
            <a:r>
              <a:rPr lang="en" sz="1300"/>
              <a:t>Reopening-Up to 7 hours               	211,750</a:t>
            </a:r>
            <a:endParaRPr sz="13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Char char="●"/>
            </a:pPr>
            <a:r>
              <a:rPr lang="en" sz="1300"/>
              <a:t>SRVEA $150 Stipend            		    6,450</a:t>
            </a:r>
            <a:endParaRPr sz="13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Char char="●"/>
            </a:pPr>
            <a:r>
              <a:rPr lang="en" sz="1300"/>
              <a:t>Counselor/Health Services	    	  51,124</a:t>
            </a:r>
            <a:endParaRPr sz="13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Char char="●"/>
            </a:pPr>
            <a:r>
              <a:rPr lang="en" sz="1300"/>
              <a:t>Custodial OT                                 	    8,499</a:t>
            </a:r>
            <a:endParaRPr sz="13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Char char="●"/>
            </a:pPr>
            <a:r>
              <a:rPr lang="en" sz="1300"/>
              <a:t>Certificated Extra Hours	       	  90,780</a:t>
            </a:r>
            <a:endParaRPr sz="13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Char char="●"/>
            </a:pPr>
            <a:r>
              <a:rPr lang="en" sz="1300"/>
              <a:t>Classified Extra and OT Hours      	  30,171</a:t>
            </a:r>
            <a:endParaRPr sz="13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●"/>
            </a:pPr>
            <a:r>
              <a:rPr lang="en" sz="1300"/>
              <a:t>Payroll Benefits  </a:t>
            </a:r>
            <a:r>
              <a:rPr lang="en" sz="1200">
                <a:latin typeface="Arial"/>
                <a:ea typeface="Arial"/>
                <a:cs typeface="Arial"/>
                <a:sym typeface="Arial"/>
              </a:rPr>
              <a:t>                             	   74,992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200">
              <a:solidFill>
                <a:srgbClr val="134F5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200"/>
          </a:p>
        </p:txBody>
      </p:sp>
      <p:sp>
        <p:nvSpPr>
          <p:cNvPr id="91" name="Google Shape;91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000"/>
              <a:t>3</a:t>
            </a:fld>
            <a:endParaRPr sz="2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Invested into Technology</a:t>
            </a:r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subTitle" idx="1"/>
          </p:nvPr>
        </p:nvSpPr>
        <p:spPr>
          <a:xfrm>
            <a:off x="265500" y="27827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004B87"/>
                </a:solidFill>
              </a:rPr>
              <a:t>$11.8 million</a:t>
            </a:r>
            <a:endParaRPr sz="3200">
              <a:solidFill>
                <a:srgbClr val="004B87"/>
              </a:solidFill>
            </a:endParaRPr>
          </a:p>
        </p:txBody>
      </p:sp>
      <p:sp>
        <p:nvSpPr>
          <p:cNvPr id="98" name="Google Shape;98;p16"/>
          <p:cNvSpPr txBox="1">
            <a:spLocks noGrp="1"/>
          </p:cNvSpPr>
          <p:nvPr>
            <p:ph type="body" idx="2"/>
          </p:nvPr>
        </p:nvSpPr>
        <p:spPr>
          <a:xfrm>
            <a:off x="4654300" y="125800"/>
            <a:ext cx="4430700" cy="484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●"/>
            </a:pPr>
            <a:r>
              <a:rPr lang="en" sz="1400"/>
              <a:t>Chromebooks				 6,032,381      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●"/>
            </a:pPr>
            <a:r>
              <a:rPr lang="en" sz="1400"/>
              <a:t>iPads                                           	 2,022,181         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●"/>
            </a:pPr>
            <a:r>
              <a:rPr lang="en" sz="1400"/>
              <a:t>Laptops                                           	    685,121 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●"/>
            </a:pPr>
            <a:r>
              <a:rPr lang="en" sz="1400"/>
              <a:t>Tech Supply (USB, Mics, Etc.)	    555,629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●"/>
            </a:pPr>
            <a:r>
              <a:rPr lang="en" sz="1400"/>
              <a:t>Wifi Hotspots   				    451,006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●"/>
            </a:pPr>
            <a:r>
              <a:rPr lang="en" sz="1400"/>
              <a:t>Software and Online Services                                </a:t>
            </a:r>
            <a:endParaRPr sz="140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Char char="○"/>
            </a:pPr>
            <a:r>
              <a:rPr lang="en" sz="1200"/>
              <a:t>Edgenuity-K12 Curriculum                  338,000</a:t>
            </a:r>
            <a:endParaRPr sz="120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Char char="○"/>
            </a:pPr>
            <a:r>
              <a:rPr lang="en" sz="1200"/>
              <a:t>Greenfield Learning                             299,010</a:t>
            </a:r>
            <a:endParaRPr sz="120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Char char="○"/>
            </a:pPr>
            <a:r>
              <a:rPr lang="en" sz="1200"/>
              <a:t>School Loop	                        	       149,402</a:t>
            </a:r>
            <a:endParaRPr sz="120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Char char="○"/>
            </a:pPr>
            <a:r>
              <a:rPr lang="en" sz="1200"/>
              <a:t>Building Student Tech Connections  450,000       </a:t>
            </a:r>
            <a:endParaRPr sz="120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○"/>
            </a:pPr>
            <a:r>
              <a:rPr lang="en" sz="1200"/>
              <a:t>Intellitext                                   	       189,380 </a:t>
            </a:r>
            <a:r>
              <a:rPr lang="en" sz="1200">
                <a:latin typeface="Arial"/>
                <a:ea typeface="Arial"/>
                <a:cs typeface="Arial"/>
                <a:sym typeface="Arial"/>
              </a:rPr>
              <a:t>    		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000"/>
              <a:t>4</a:t>
            </a:fld>
            <a:endParaRPr sz="2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Additional Investments</a:t>
            </a:r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004B87"/>
                </a:solidFill>
              </a:rPr>
              <a:t>$1.1 million</a:t>
            </a:r>
            <a:endParaRPr sz="3200">
              <a:solidFill>
                <a:srgbClr val="004B87"/>
              </a:solidFill>
            </a:endParaRPr>
          </a:p>
        </p:txBody>
      </p:sp>
      <p:sp>
        <p:nvSpPr>
          <p:cNvPr id="106" name="Google Shape;106;p17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Char char="●"/>
            </a:pPr>
            <a:r>
              <a:rPr lang="en"/>
              <a:t>Special Education Contracted Staffing				580,900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Char char="●"/>
            </a:pPr>
            <a:r>
              <a:rPr lang="en"/>
              <a:t>Furniture Removal and Storage                         452,728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000"/>
              <a:t>5</a:t>
            </a:fld>
            <a:endParaRPr sz="2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>
            <a:spLocks noGrp="1"/>
          </p:cNvSpPr>
          <p:nvPr>
            <p:ph type="title"/>
          </p:nvPr>
        </p:nvSpPr>
        <p:spPr>
          <a:xfrm>
            <a:off x="212400" y="1095575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Other Factors to Consider</a:t>
            </a:r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body" idx="2"/>
          </p:nvPr>
        </p:nvSpPr>
        <p:spPr>
          <a:xfrm>
            <a:off x="4668275" y="237600"/>
            <a:ext cx="4402800" cy="48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COVID Relief Funds</a:t>
            </a:r>
            <a:endParaRPr b="1"/>
          </a:p>
          <a:p>
            <a:pPr marL="457200" lvl="0" indent="-3365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SRVUSD received and spent COVID Relief Funds from the state and federal governments</a:t>
            </a:r>
            <a:endParaRPr sz="1700"/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More relief money is coming</a:t>
            </a:r>
            <a:endParaRPr sz="1700"/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How we spend the money is within our control... with few exceptions</a:t>
            </a:r>
            <a:endParaRPr sz="17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But…</a:t>
            </a:r>
            <a:endParaRPr b="1"/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COVID Relief Funds are </a:t>
            </a:r>
            <a:r>
              <a:rPr lang="en" sz="1700" b="1">
                <a:solidFill>
                  <a:schemeClr val="accent1"/>
                </a:solidFill>
              </a:rPr>
              <a:t>one-time monies</a:t>
            </a:r>
            <a:endParaRPr sz="1700" b="1">
              <a:solidFill>
                <a:schemeClr val="accent1"/>
              </a:solidFill>
            </a:endParaRPr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Program and personnel </a:t>
            </a:r>
            <a:r>
              <a:rPr lang="en" sz="1700" b="1">
                <a:solidFill>
                  <a:schemeClr val="accent1"/>
                </a:solidFill>
              </a:rPr>
              <a:t>investments are ongoing</a:t>
            </a:r>
            <a:r>
              <a:rPr lang="en" sz="1700"/>
              <a:t> </a:t>
            </a:r>
            <a:endParaRPr sz="170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700"/>
              <a:t>Sustaining investments may require </a:t>
            </a:r>
            <a:r>
              <a:rPr lang="en" sz="1700" b="1">
                <a:solidFill>
                  <a:schemeClr val="accent1"/>
                </a:solidFill>
              </a:rPr>
              <a:t>securing ongoing funding</a:t>
            </a:r>
            <a:r>
              <a:rPr lang="en"/>
              <a:t>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000"/>
              <a:t>6</a:t>
            </a:fld>
            <a:endParaRPr sz="2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Funding  - The Big Picture</a:t>
            </a:r>
            <a:endParaRPr/>
          </a:p>
        </p:txBody>
      </p:sp>
      <p:sp>
        <p:nvSpPr>
          <p:cNvPr id="120" name="Google Shape;120;p19"/>
          <p:cNvSpPr txBox="1">
            <a:spLocks noGrp="1"/>
          </p:cNvSpPr>
          <p:nvPr>
            <p:ph type="body" idx="1"/>
          </p:nvPr>
        </p:nvSpPr>
        <p:spPr>
          <a:xfrm>
            <a:off x="465450" y="1168600"/>
            <a:ext cx="5991900" cy="3751200"/>
          </a:xfrm>
          <a:prstGeom prst="rect">
            <a:avLst/>
          </a:prstGeom>
          <a:ln w="76200" cap="flat" cmpd="sng">
            <a:solidFill>
              <a:srgbClr val="004B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1"/>
                </a:solidFill>
              </a:rPr>
              <a:t>District Funding:</a:t>
            </a:r>
            <a:r>
              <a:rPr lang="en">
                <a:solidFill>
                  <a:schemeClr val="accent1"/>
                </a:solidFill>
              </a:rPr>
              <a:t> </a:t>
            </a:r>
            <a:endParaRPr>
              <a:solidFill>
                <a:schemeClr val="accent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●"/>
            </a:pPr>
            <a:r>
              <a:rPr lang="en">
                <a:solidFill>
                  <a:schemeClr val="accent5"/>
                </a:solidFill>
              </a:rPr>
              <a:t>Based on enrollment</a:t>
            </a:r>
            <a:endParaRPr>
              <a:solidFill>
                <a:schemeClr val="accent5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●"/>
            </a:pPr>
            <a:r>
              <a:rPr lang="en">
                <a:solidFill>
                  <a:schemeClr val="accent5"/>
                </a:solidFill>
              </a:rPr>
              <a:t>Trending down for the next 3 years</a:t>
            </a:r>
            <a:endParaRPr>
              <a:solidFill>
                <a:schemeClr val="accent5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●"/>
            </a:pPr>
            <a:r>
              <a:rPr lang="en">
                <a:solidFill>
                  <a:schemeClr val="accent5"/>
                </a:solidFill>
              </a:rPr>
              <a:t>Downward trend expected to continue</a:t>
            </a:r>
            <a:endParaRPr>
              <a:solidFill>
                <a:schemeClr val="accent5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1"/>
                </a:solidFill>
              </a:rPr>
              <a:t>Pre-Pandemic:</a:t>
            </a:r>
            <a:endParaRPr b="1">
              <a:solidFill>
                <a:schemeClr val="accent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●"/>
            </a:pPr>
            <a:r>
              <a:rPr lang="en">
                <a:solidFill>
                  <a:schemeClr val="accent5"/>
                </a:solidFill>
              </a:rPr>
              <a:t>District was planning for decline</a:t>
            </a:r>
            <a:endParaRPr>
              <a:solidFill>
                <a:schemeClr val="accent5"/>
              </a:solidFill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○"/>
            </a:pPr>
            <a:r>
              <a:rPr lang="en">
                <a:solidFill>
                  <a:schemeClr val="accent5"/>
                </a:solidFill>
              </a:rPr>
              <a:t>Decreasing by 275 students/year </a:t>
            </a:r>
            <a:endParaRPr>
              <a:solidFill>
                <a:schemeClr val="accent5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1"/>
                </a:solidFill>
              </a:rPr>
              <a:t>Pandemic Disruption:</a:t>
            </a:r>
            <a:endParaRPr b="1">
              <a:solidFill>
                <a:schemeClr val="accent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●"/>
            </a:pPr>
            <a:r>
              <a:rPr lang="en">
                <a:solidFill>
                  <a:schemeClr val="accent5"/>
                </a:solidFill>
              </a:rPr>
              <a:t>Enrollment down 1,400 from last year</a:t>
            </a:r>
            <a:endParaRPr>
              <a:solidFill>
                <a:schemeClr val="accent5"/>
              </a:solidFill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○"/>
            </a:pPr>
            <a:r>
              <a:rPr lang="en">
                <a:solidFill>
                  <a:schemeClr val="accent5"/>
                </a:solidFill>
              </a:rPr>
              <a:t>A difference of 1,125 students</a:t>
            </a:r>
            <a:endParaRPr>
              <a:solidFill>
                <a:schemeClr val="accent5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accent5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chemeClr val="accent5"/>
              </a:solidFill>
            </a:endParaRPr>
          </a:p>
        </p:txBody>
      </p:sp>
      <p:pic>
        <p:nvPicPr>
          <p:cNvPr id="121" name="Google Shape;12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28850" y="1304825"/>
            <a:ext cx="2967550" cy="296755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7</a:t>
            </a:r>
            <a:endParaRPr sz="2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Financial Impact</a:t>
            </a:r>
            <a:endParaRPr/>
          </a:p>
        </p:txBody>
      </p:sp>
      <p:sp>
        <p:nvSpPr>
          <p:cNvPr id="128" name="Google Shape;128;p20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653700"/>
          </a:xfrm>
          <a:prstGeom prst="rect">
            <a:avLst/>
          </a:prstGeom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1"/>
                </a:solidFill>
              </a:rPr>
              <a:t>Funding Depends on Enrollment</a:t>
            </a:r>
            <a:endParaRPr b="1">
              <a:solidFill>
                <a:schemeClr val="accent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B87"/>
              </a:buClr>
              <a:buSzPts val="1800"/>
              <a:buChar char="●"/>
            </a:pPr>
            <a:r>
              <a:rPr lang="en">
                <a:solidFill>
                  <a:srgbClr val="004B87"/>
                </a:solidFill>
              </a:rPr>
              <a:t>Fewer Students = Fewer Dollars</a:t>
            </a:r>
            <a:endParaRPr>
              <a:solidFill>
                <a:srgbClr val="004B87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5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1"/>
                </a:solidFill>
              </a:rPr>
              <a:t>Stable Funding Next Year</a:t>
            </a:r>
            <a:endParaRPr b="1">
              <a:solidFill>
                <a:schemeClr val="accent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B87"/>
              </a:buClr>
              <a:buSzPts val="1800"/>
              <a:buChar char="●"/>
            </a:pPr>
            <a:r>
              <a:rPr lang="en">
                <a:solidFill>
                  <a:srgbClr val="004B87"/>
                </a:solidFill>
              </a:rPr>
              <a:t>State is holding school districts harmless for enrollment-based funding through 2021-22</a:t>
            </a:r>
            <a:endParaRPr>
              <a:solidFill>
                <a:srgbClr val="004B87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accen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1"/>
                </a:solidFill>
              </a:rPr>
              <a:t>Hold Harmless Ends June 30, 2022 </a:t>
            </a:r>
            <a:endParaRPr b="1">
              <a:solidFill>
                <a:schemeClr val="accent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B87"/>
              </a:buClr>
              <a:buSzPts val="1800"/>
              <a:buChar char="●"/>
            </a:pPr>
            <a:r>
              <a:rPr lang="en">
                <a:solidFill>
                  <a:srgbClr val="004B87"/>
                </a:solidFill>
              </a:rPr>
              <a:t>Enrollment becomes very important beginning August 2021 for 2022-23 funding</a:t>
            </a:r>
            <a:endParaRPr>
              <a:solidFill>
                <a:srgbClr val="004B87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4B87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1"/>
                </a:solidFill>
              </a:rPr>
              <a:t>Unknown how many (of 1,400) will return</a:t>
            </a:r>
            <a:endParaRPr b="1">
              <a:solidFill>
                <a:schemeClr val="accen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4B87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4B87"/>
              </a:solidFill>
            </a:endParaRPr>
          </a:p>
        </p:txBody>
      </p:sp>
      <p:sp>
        <p:nvSpPr>
          <p:cNvPr id="129" name="Google Shape;129;p20"/>
          <p:cNvSpPr txBox="1">
            <a:spLocks noGrp="1"/>
          </p:cNvSpPr>
          <p:nvPr>
            <p:ph type="sldNum" idx="12"/>
          </p:nvPr>
        </p:nvSpPr>
        <p:spPr>
          <a:xfrm>
            <a:off x="8283608" y="4526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000"/>
              <a:t>8</a:t>
            </a:fld>
            <a:endParaRPr sz="2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Total COVID Relief Dollars Received To-Date</a:t>
            </a:r>
            <a:endParaRPr/>
          </a:p>
        </p:txBody>
      </p:sp>
      <p:sp>
        <p:nvSpPr>
          <p:cNvPr id="135" name="Google Shape;135;p21"/>
          <p:cNvSpPr txBox="1"/>
          <p:nvPr/>
        </p:nvSpPr>
        <p:spPr>
          <a:xfrm>
            <a:off x="992350" y="3559825"/>
            <a:ext cx="73350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$16.2 million</a:t>
            </a:r>
            <a:endParaRPr sz="36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6" name="Google Shape;136;p21"/>
          <p:cNvSpPr txBox="1">
            <a:spLocks noGrp="1"/>
          </p:cNvSpPr>
          <p:nvPr>
            <p:ph type="title"/>
          </p:nvPr>
        </p:nvSpPr>
        <p:spPr>
          <a:xfrm>
            <a:off x="374200" y="2756250"/>
            <a:ext cx="85713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Total COVID Relief Dollars Invested To-Date</a:t>
            </a:r>
            <a:endParaRPr/>
          </a:p>
        </p:txBody>
      </p:sp>
      <p:sp>
        <p:nvSpPr>
          <p:cNvPr id="137" name="Google Shape;137;p21"/>
          <p:cNvSpPr txBox="1"/>
          <p:nvPr/>
        </p:nvSpPr>
        <p:spPr>
          <a:xfrm>
            <a:off x="929850" y="1558450"/>
            <a:ext cx="73350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004B87"/>
                </a:solidFill>
                <a:latin typeface="Open Sans"/>
                <a:ea typeface="Open Sans"/>
                <a:cs typeface="Open Sans"/>
                <a:sym typeface="Open Sans"/>
              </a:rPr>
              <a:t>$14.2 million</a:t>
            </a:r>
            <a:endParaRPr sz="3600">
              <a:solidFill>
                <a:srgbClr val="004B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8" name="Google Shape;138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000"/>
              <a:t>9</a:t>
            </a:fld>
            <a:endParaRPr sz="2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1083</Words>
  <Application>Microsoft Office PowerPoint</Application>
  <PresentationFormat>On-screen Show (16:9)</PresentationFormat>
  <Paragraphs>249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PT Sans Narrow</vt:lpstr>
      <vt:lpstr>Open Sans</vt:lpstr>
      <vt:lpstr>Tropic</vt:lpstr>
      <vt:lpstr>COVID Relief Funding SRVUSD Investing Wisely in our Students</vt:lpstr>
      <vt:lpstr>Federal COVID Relief Funds</vt:lpstr>
      <vt:lpstr>Invested Directly into People and Safety</vt:lpstr>
      <vt:lpstr>Invested into Technology</vt:lpstr>
      <vt:lpstr>Additional Investments</vt:lpstr>
      <vt:lpstr>Other Factors to Consider</vt:lpstr>
      <vt:lpstr>Funding  - The Big Picture</vt:lpstr>
      <vt:lpstr>Financial Impact</vt:lpstr>
      <vt:lpstr>Total COVID Relief Dollars Received To-Date</vt:lpstr>
      <vt:lpstr>Additional One-Time COVID Funds Expected</vt:lpstr>
      <vt:lpstr>Federal Relief Funds + CA’s In-Person Instruction and Expanded Learning Dollars</vt:lpstr>
      <vt:lpstr>$30 million</vt:lpstr>
      <vt:lpstr>Looking Forward</vt:lpstr>
      <vt:lpstr>Practical Reality</vt:lpstr>
      <vt:lpstr>We Know What Works for Students </vt:lpstr>
      <vt:lpstr>Possible Solutions</vt:lpstr>
      <vt:lpstr>What We Can Control</vt:lpstr>
      <vt:lpstr>Priorities for Consideration Of  These One-time Dollars</vt:lpstr>
      <vt:lpstr>Multi-Tiered System of Support (MTSS)</vt:lpstr>
      <vt:lpstr>Classified Personnel</vt:lpstr>
      <vt:lpstr>Class Size and Staffing Ratios</vt:lpstr>
      <vt:lpstr>Summer School</vt:lpstr>
      <vt:lpstr>Curriculum and Technology</vt:lpstr>
      <vt:lpstr>Health and Safety</vt:lpstr>
      <vt:lpstr>Concluding Reflections</vt:lpstr>
      <vt:lpstr>Questions/Comments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 Relief Funding SRVUSD Investing Wisely in our Students</dc:title>
  <dc:creator>Fischer, Cindy [EC]</dc:creator>
  <cp:lastModifiedBy>Fischer, Cindy [EC]</cp:lastModifiedBy>
  <cp:revision>1</cp:revision>
  <dcterms:modified xsi:type="dcterms:W3CDTF">2021-05-04T19:28:37Z</dcterms:modified>
</cp:coreProperties>
</file>